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slide" Target="slides/slide1.xml"/><Relationship Id="rId19" Type="http://schemas.openxmlformats.org/officeDocument/2006/relationships/font" Target="fonts/Lato-bold.fntdata"/><Relationship Id="rId6" Type="http://schemas.openxmlformats.org/officeDocument/2006/relationships/slide" Target="slides/slide2.xml"/><Relationship Id="rId18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300"/>
              <a:buChar char="●"/>
              <a:defRPr/>
            </a:lvl1pPr>
            <a:lvl2pPr lvl="1">
              <a:spcBef>
                <a:spcPts val="0"/>
              </a:spcBef>
              <a:buSzPts val="1100"/>
              <a:buChar char="○"/>
              <a:defRPr/>
            </a:lvl2pPr>
            <a:lvl3pPr lvl="2">
              <a:spcBef>
                <a:spcPts val="0"/>
              </a:spcBef>
              <a:buSzPts val="1100"/>
              <a:buChar char="■"/>
              <a:defRPr/>
            </a:lvl3pPr>
            <a:lvl4pPr lvl="3">
              <a:spcBef>
                <a:spcPts val="0"/>
              </a:spcBef>
              <a:buSzPts val="1100"/>
              <a:buChar char="●"/>
              <a:defRPr/>
            </a:lvl4pPr>
            <a:lvl5pPr lvl="4">
              <a:spcBef>
                <a:spcPts val="0"/>
              </a:spcBef>
              <a:buSzPts val="1100"/>
              <a:buChar char="○"/>
              <a:defRPr/>
            </a:lvl5pPr>
            <a:lvl6pPr lvl="5">
              <a:spcBef>
                <a:spcPts val="0"/>
              </a:spcBef>
              <a:buSzPts val="1100"/>
              <a:buChar char="■"/>
              <a:defRPr/>
            </a:lvl6pPr>
            <a:lvl7pPr lvl="6">
              <a:spcBef>
                <a:spcPts val="0"/>
              </a:spcBef>
              <a:buSzPts val="1100"/>
              <a:buChar char="●"/>
              <a:defRPr/>
            </a:lvl7pPr>
            <a:lvl8pPr lvl="7">
              <a:spcBef>
                <a:spcPts val="0"/>
              </a:spcBef>
              <a:buSzPts val="1100"/>
              <a:buChar char="○"/>
              <a:defRPr/>
            </a:lvl8pPr>
            <a:lvl9pPr lvl="8">
              <a:spcBef>
                <a:spcPts val="0"/>
              </a:spcBef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03375" y="519150"/>
            <a:ext cx="8289600" cy="129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>
                <a:solidFill>
                  <a:srgbClr val="000000"/>
                </a:solidFill>
              </a:rPr>
              <a:t>Parking around</a:t>
            </a:r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5694775" y="3070225"/>
            <a:ext cx="3298200" cy="167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algn="r">
              <a:spcBef>
                <a:spcPts val="0"/>
              </a:spcBef>
              <a:buNone/>
            </a:pPr>
            <a:r>
              <a:rPr lang="ru" sz="1800"/>
              <a:t>Группа 4303</a:t>
            </a:r>
          </a:p>
          <a:p>
            <a:pPr indent="0" lvl="0" marL="457200" algn="r">
              <a:spcBef>
                <a:spcPts val="0"/>
              </a:spcBef>
              <a:buNone/>
            </a:pPr>
            <a:r>
              <a:rPr lang="ru" sz="1800"/>
              <a:t>Осмоловский П.Д.</a:t>
            </a:r>
          </a:p>
          <a:p>
            <a:pPr indent="0" lvl="0" marL="457200" algn="r">
              <a:spcBef>
                <a:spcPts val="0"/>
              </a:spcBef>
              <a:buNone/>
            </a:pPr>
            <a:r>
              <a:rPr lang="ru" sz="1800"/>
              <a:t>Полушина Ю.И.</a:t>
            </a:r>
          </a:p>
          <a:p>
            <a:pPr indent="0" lvl="0" marL="457200" algn="r">
              <a:spcBef>
                <a:spcPts val="0"/>
              </a:spcBef>
              <a:buNone/>
            </a:pPr>
            <a:r>
              <a:rPr lang="ru" sz="1800"/>
              <a:t>Таланов С.С.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4075"/>
            <a:ext cx="5500306" cy="30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9775" y="519150"/>
            <a:ext cx="953200" cy="9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727650" y="6172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Цель работы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727650" y="1259650"/>
            <a:ext cx="58542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36385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rgbClr val="000000"/>
                </a:solidFill>
              </a:rPr>
              <a:t>Создать приложение, которое сможет решить извечную проблему автомобилистов всего мира и позволит более не ломать голову над тем, какой маршрут стоит выбрать водителю, чтобы иметь наибольший шанс припарковаться возле точки назначения, не покинув при этом зону пешей доступности. 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000" y="2434725"/>
            <a:ext cx="2506975" cy="25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727650" y="5884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Аналоги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3364802" y="973550"/>
            <a:ext cx="2533800" cy="52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 sz="1800"/>
              <a:t>Яндекс.Навигатор</a:t>
            </a:r>
          </a:p>
          <a:p>
            <a:pPr indent="0" lvl="0" mar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900" y="1438193"/>
            <a:ext cx="3411650" cy="2388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25" y="2318925"/>
            <a:ext cx="2994935" cy="26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7549" y="2408875"/>
            <a:ext cx="2520026" cy="2574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727650" y="5884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Модель данных 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677" y="1390100"/>
            <a:ext cx="3372651" cy="313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3353760" y="4354786"/>
            <a:ext cx="24366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 sz="1200">
                <a:latin typeface="Lato"/>
                <a:ea typeface="Lato"/>
                <a:cs typeface="Lato"/>
                <a:sym typeface="Lato"/>
              </a:rPr>
              <a:t>Модель данных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727638" y="6152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Технологии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17769" l="0" r="0" t="0"/>
          <a:stretch/>
        </p:blipFill>
        <p:spPr>
          <a:xfrm>
            <a:off x="458575" y="1342225"/>
            <a:ext cx="4130174" cy="1103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950" y="1175950"/>
            <a:ext cx="3590925" cy="14363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19050">
              <a:srgbClr val="000000">
                <a:alpha val="64000"/>
              </a:srgbClr>
            </a:outerShdw>
          </a:effectLst>
        </p:spPr>
      </p:pic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163" y="2446025"/>
            <a:ext cx="2445673" cy="259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3609975" y="2017400"/>
            <a:ext cx="5562600" cy="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729450" y="6579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ru"/>
              <a:t>Сценарии использования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7650" y="1344075"/>
            <a:ext cx="7688700" cy="44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/>
              <a:t>Выбор точки назначения и радиуса поиска маршрута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100" y="1938975"/>
            <a:ext cx="5605388" cy="30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729450" y="6579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Сценарии использования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727650" y="1344075"/>
            <a:ext cx="7688700" cy="44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ru"/>
              <a:t>Просмотр построенного маршрута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350" y="1938975"/>
            <a:ext cx="5285309" cy="30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729450" y="555975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/>
              <a:t>Развитие проекта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729450" y="1316200"/>
            <a:ext cx="7688700" cy="45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ru" sz="1400"/>
              <a:t>Для запуска проекта в опытную эксплуатацию необходимо:  </a:t>
            </a:r>
          </a:p>
          <a:p>
            <a:pPr indent="0" lvl="0" marL="0" marR="363855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00" y="2541100"/>
            <a:ext cx="2821500" cy="18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>
            <p:ph idx="1" type="body"/>
          </p:nvPr>
        </p:nvSpPr>
        <p:spPr>
          <a:xfrm>
            <a:off x="729450" y="1800025"/>
            <a:ext cx="3612000" cy="42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36385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ru" sz="1400"/>
              <a:t>Разработать мобильное приложение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5327300" y="1800025"/>
            <a:ext cx="3612000" cy="42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363855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/>
              <a:t>2)	Оптимизировать алгоритм поиска маршрута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25" y="2541100"/>
            <a:ext cx="2839137" cy="189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727800" y="288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lang="ru" sz="4800"/>
              <a:t>Спасибо за внимание!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